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5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6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9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3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F9BC-2BA4-448E-96E3-620C8B1F8BB8}" type="datetimeFigureOut">
              <a:rPr lang="en-US" smtClean="0"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02D0-A9E2-41B3-95E7-C8F545D1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457200"/>
            <a:ext cx="8124825" cy="5943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7 – TIẾT 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CÁC NƯỚC ĐÔNG NAM Á  (1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l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ĐÔNG NAM Á TRƯỚC VÀ SAU NĂM 1945</a:t>
            </a:r>
          </a:p>
          <a:p>
            <a:pPr algn="l"/>
            <a:r>
              <a:rPr lang="vi-VN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-Diện tích: 4,5 </a:t>
            </a:r>
          </a:p>
          <a:p>
            <a:pPr algn="l"/>
            <a:r>
              <a:rPr lang="vi-VN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riệu km</a:t>
            </a:r>
            <a:r>
              <a:rPr lang="vi-VN" sz="26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;</a:t>
            </a:r>
          </a:p>
          <a:p>
            <a:pPr algn="l"/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-Dân số: khoảng ½</a:t>
            </a:r>
          </a:p>
          <a:p>
            <a:pPr algn="l"/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số TQ;</a:t>
            </a:r>
          </a:p>
          <a:p>
            <a:pPr algn="l"/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-Đặc biệt: có vị trí 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quốc tế từ </a:t>
            </a:r>
          </a:p>
          <a:p>
            <a:pPr algn="l"/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sang Tây và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nguyên phong </a:t>
            </a:r>
          </a:p>
          <a:p>
            <a:pPr algn="l"/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 rất cần cho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các nước</a:t>
            </a:r>
          </a:p>
          <a:p>
            <a:pPr algn="l"/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TBCN.</a:t>
            </a:r>
            <a:endParaRPr lang="vi-V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sz="24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sz="1600" b="1" i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Hình 9. Lược đồ các nước Đông Nam Á</a:t>
            </a:r>
            <a:endParaRPr lang="vi-VN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Hình 9. Lược đồ các nước Đông Nam Á</a:t>
            </a:r>
            <a:endParaRPr lang="en-US" sz="17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1"/>
            <a:ext cx="5610225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8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6388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Lãnh đạo của Đại hội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 Phi (ANC), giúp đỡ 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quốc tế và Liên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 quốc, thực dân xóa bỏ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 độ A-pác-thai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Chính quyền CH Nam Phi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«chiến lược kinh tế 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ĩ mô»</a:t>
            </a:r>
          </a:p>
          <a:p>
            <a:pPr marL="0" indent="0">
              <a:spcBef>
                <a:spcPts val="0"/>
              </a:spcBef>
              <a:buNone/>
            </a:pP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vi-V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Nguyên nhân nào dẫn tới phong trào đấu tranh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hống chế độ phân biệt chủng tộc (A-pác-thai) thắng lợi?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 lãnh đạo của Nen-xơn-ma-đê-la; giúp đỡ của cộng đồng quốc tế và Liên hợp quốc; nhân dân đấu tranh kiên cường, bền bỉ)                                                                                         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8163"/>
            <a:ext cx="34813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5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THỰC HÀNH SỬ 9 – BÀI 6</a:t>
            </a:r>
          </a:p>
          <a:p>
            <a:pPr algn="just"/>
            <a:r>
              <a:rPr lang="en-US" sz="2400" b="1" i="0" u="sng" dirty="0" err="1" smtClean="0">
                <a:solidFill>
                  <a:srgbClr val="333333"/>
                </a:solidFill>
                <a:effectLst/>
                <a:latin typeface="inherit"/>
              </a:rPr>
              <a:t>Câu</a:t>
            </a:r>
            <a:r>
              <a:rPr lang="en-US" sz="2400" b="1" i="0" u="sng" dirty="0" smtClean="0">
                <a:solidFill>
                  <a:srgbClr val="333333"/>
                </a:solidFill>
                <a:effectLst/>
                <a:latin typeface="inherit"/>
              </a:rPr>
              <a:t> 1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 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Phong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trào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giải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phóng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dân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tộc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ở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châu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Phi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diễn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ra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sớm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nhất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ở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khu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vực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 </a:t>
            </a:r>
            <a:r>
              <a:rPr lang="en-US" sz="2400" b="1" i="0" dirty="0" err="1" smtClean="0">
                <a:solidFill>
                  <a:srgbClr val="333333"/>
                </a:solidFill>
                <a:effectLst/>
                <a:latin typeface="inherit"/>
              </a:rPr>
              <a:t>nào</a:t>
            </a:r>
            <a:r>
              <a:rPr lang="en-US" sz="2400" b="1" i="0" dirty="0" smtClean="0">
                <a:solidFill>
                  <a:srgbClr val="333333"/>
                </a:solidFill>
                <a:effectLst/>
                <a:latin typeface="inherit"/>
              </a:rPr>
              <a:t>?  </a:t>
            </a:r>
            <a:endParaRPr lang="en-US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en-US" sz="2400" b="0" i="0" dirty="0" smtClean="0">
                <a:solidFill>
                  <a:srgbClr val="333333"/>
                </a:solidFill>
                <a:effectLst/>
                <a:latin typeface="inherit"/>
              </a:rPr>
              <a:t>A. 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inherit"/>
              </a:rPr>
              <a:t>Bắc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inherit"/>
              </a:rPr>
              <a:t> Phi</a:t>
            </a:r>
            <a:endParaRPr lang="en-US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en-US" sz="2400" b="0" i="0" dirty="0" smtClean="0">
                <a:solidFill>
                  <a:srgbClr val="333333"/>
                </a:solidFill>
                <a:effectLst/>
                <a:latin typeface="inherit"/>
              </a:rPr>
              <a:t>B. 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inherit"/>
              </a:rPr>
              <a:t>Trung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inherit"/>
              </a:rPr>
              <a:t> Phi</a:t>
            </a:r>
            <a:endParaRPr lang="en-US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en-US" sz="2400" b="0" i="0" dirty="0" smtClean="0">
                <a:solidFill>
                  <a:srgbClr val="333333"/>
                </a:solidFill>
                <a:effectLst/>
                <a:latin typeface="inherit"/>
              </a:rPr>
              <a:t>C. Nam Phi</a:t>
            </a:r>
            <a:endParaRPr lang="en-US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en-US" sz="2400" b="0" i="0" dirty="0" smtClean="0">
                <a:solidFill>
                  <a:srgbClr val="333333"/>
                </a:solidFill>
                <a:effectLst/>
                <a:latin typeface="inherit"/>
              </a:rPr>
              <a:t>D. 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inherit"/>
              </a:rPr>
              <a:t>Đông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inherit"/>
              </a:rPr>
              <a:t> Phi</a:t>
            </a:r>
            <a:endParaRPr lang="en-US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1" i="0" u="sng" dirty="0" smtClean="0">
                <a:solidFill>
                  <a:srgbClr val="333333"/>
                </a:solidFill>
                <a:effectLst/>
                <a:latin typeface="inherit"/>
              </a:rPr>
              <a:t>Câu 2</a:t>
            </a:r>
            <a:r>
              <a:rPr lang="vi-VN" sz="2400" b="1" i="0" dirty="0" smtClean="0">
                <a:solidFill>
                  <a:srgbClr val="333333"/>
                </a:solidFill>
                <a:effectLst/>
                <a:latin typeface="inherit"/>
              </a:rPr>
              <a:t> Sự kiện nào được xem là mốc mở đầu cho phong trào giải phóng dân tộc ở châu Phi?</a:t>
            </a:r>
            <a:endParaRPr lang="vi-VN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A. Cuộc binh biến của sĩ quan Ai Cập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B. Cuộc nổi dậy của nhân dân Libi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C. Cuộc đấu tranh của Angiêri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D. “Năm châu Phi”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0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just"/>
            <a:r>
              <a:rPr lang="vi-VN" sz="2400" b="1" i="0" u="sng" dirty="0" smtClean="0">
                <a:solidFill>
                  <a:srgbClr val="333333"/>
                </a:solidFill>
                <a:effectLst/>
                <a:latin typeface="inherit"/>
              </a:rPr>
              <a:t>Câu 3</a:t>
            </a:r>
            <a:r>
              <a:rPr lang="vi-VN" sz="2400" b="1" i="0" dirty="0" smtClean="0">
                <a:solidFill>
                  <a:srgbClr val="333333"/>
                </a:solidFill>
                <a:effectLst/>
                <a:latin typeface="inherit"/>
              </a:rPr>
              <a:t>: Tổ chức chính trị nào đã lãnh đạo nhân dân Nam Phi đấu tranh chống chế độ phân biệt chủng tộc?  </a:t>
            </a:r>
            <a:endParaRPr lang="vi-VN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A. Đại hội dân tộc Phi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B. Tổ chức thống nhất châu Phi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C. Liên minh châu Phi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D. Đại hội thống nhất châu Phi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1" i="0" u="sng" dirty="0" smtClean="0">
                <a:solidFill>
                  <a:srgbClr val="333333"/>
                </a:solidFill>
                <a:effectLst/>
                <a:latin typeface="inherit"/>
              </a:rPr>
              <a:t>Câu 4</a:t>
            </a:r>
            <a:r>
              <a:rPr lang="vi-VN" sz="2400" b="1" i="0" dirty="0" smtClean="0">
                <a:solidFill>
                  <a:srgbClr val="333333"/>
                </a:solidFill>
                <a:effectLst/>
                <a:latin typeface="inherit"/>
              </a:rPr>
              <a:t>: Vì sao năm 1960 lại được gọi là “Năm châu Phi”?  </a:t>
            </a:r>
            <a:endParaRPr lang="vi-VN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A. 17 nước châu Phi tuyên bố độc lập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B. Chủ nghĩa thực dân cũ bị sụp đổ hoàn toàn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C. Chủ nghĩa thực dân mới bị sụp đổ về cơ bản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D. Chế độ phân biệt chủng tộc bị tiêu diệt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867400"/>
          </a:xfrm>
        </p:spPr>
        <p:txBody>
          <a:bodyPr>
            <a:normAutofit/>
          </a:bodyPr>
          <a:lstStyle/>
          <a:p>
            <a:pPr algn="just"/>
            <a:r>
              <a:rPr lang="vi-VN" sz="2400" b="1" i="0" u="sng" dirty="0" smtClean="0">
                <a:solidFill>
                  <a:srgbClr val="333333"/>
                </a:solidFill>
                <a:effectLst/>
                <a:latin typeface="inherit"/>
              </a:rPr>
              <a:t>Câu 5</a:t>
            </a:r>
            <a:r>
              <a:rPr lang="vi-VN" sz="2400" b="1" i="0" dirty="0" smtClean="0">
                <a:solidFill>
                  <a:srgbClr val="333333"/>
                </a:solidFill>
                <a:effectLst/>
                <a:latin typeface="inherit"/>
              </a:rPr>
              <a:t>: Anh (chị) hiểu như thế nào là chế độ Apácthai?  </a:t>
            </a:r>
            <a:endParaRPr lang="vi-VN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A. Là sự phân biệt con người dựa trên tài sản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B. Là sự phân biệt con người dựa trên chủng tộc (màu da)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C. Là sự phân biệt con người dựa quốc gia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D. Là sự phân biệt con người dựa trên cơ sở văn hóa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Câu 6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.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Chiến lược “Kinh tế vĩ mô” (6/1996) ở Nam phi ra đời với tên gọi là gì?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A. Giải quyết việc làm cho người lao động da đen.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B. Vì sự ổn định và phát triển của kinh tế đất nước.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C. Hội nhập, cùng phát triển.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D. Tăng trưởng, việc làm và phân phối lại.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1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2400" b="1" i="0" u="sng" dirty="0" smtClean="0">
                <a:solidFill>
                  <a:srgbClr val="333333"/>
                </a:solidFill>
                <a:effectLst/>
                <a:latin typeface="inherit"/>
              </a:rPr>
              <a:t>Câu 7</a:t>
            </a:r>
            <a:r>
              <a:rPr lang="vi-VN" sz="2400" b="1" i="0" dirty="0" smtClean="0">
                <a:solidFill>
                  <a:srgbClr val="333333"/>
                </a:solidFill>
                <a:effectLst/>
                <a:latin typeface="inherit"/>
              </a:rPr>
              <a:t>: Nguyên nhân chủ yếu dẫn đến tình trạng không ổn định ở châu Phi từ cuối những năm 80 của thế kỉ XX là  </a:t>
            </a:r>
            <a:endParaRPr lang="vi-VN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A. Xung đột sắc tộc, tôn giáo, đói nghèo, dịch bệnh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B. Sự can thiệp trở lại của các nước lớn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C. Di hại của chủ nghĩa thực dân để lại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D. Ảnh hưởng của chiến tranh lạnh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1" i="0" u="sng" dirty="0" smtClean="0">
                <a:solidFill>
                  <a:srgbClr val="333333"/>
                </a:solidFill>
                <a:effectLst/>
                <a:latin typeface="inherit"/>
              </a:rPr>
              <a:t>Câu 8</a:t>
            </a:r>
            <a:r>
              <a:rPr lang="vi-VN" sz="2400" b="1" i="0" dirty="0" smtClean="0">
                <a:solidFill>
                  <a:srgbClr val="333333"/>
                </a:solidFill>
                <a:effectLst/>
                <a:latin typeface="inherit"/>
              </a:rPr>
              <a:t>: Tình trạng không ổn định của châu Phi đặt ra yêu cầu gì cho toàn nhân loại hiện nay?  </a:t>
            </a:r>
            <a:endParaRPr lang="vi-VN" sz="2400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A. Cần có sự chung tay giúp đỡ của cộng đồng quốc tế trên tất cả các lĩnh vực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B. Cần phải xóa bỏ triệt để chế độ phân biệt chủng tộc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C. Cần phải phân định lại đường biên giới cho phù hợp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2400" b="0" i="0" dirty="0" smtClean="0">
                <a:solidFill>
                  <a:srgbClr val="333333"/>
                </a:solidFill>
                <a:effectLst/>
                <a:latin typeface="inherit"/>
              </a:rPr>
              <a:t>D. Cần phải loại bỏ các phần tử khủng bố ở khu vực</a:t>
            </a:r>
            <a:endParaRPr lang="vi-VN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marL="0" indent="0" algn="ctr">
              <a:buNone/>
            </a:pP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</a:p>
          <a:p>
            <a:pPr mar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8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vi-VN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THỰC HÀNH SỬ 9 – BÀI 4</a:t>
            </a:r>
          </a:p>
          <a:p>
            <a:pPr algn="just"/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Câu 1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. Sau Chiến tranh thế giới thứ nhất, biến đổi lớn nhất của các nước châu Á là: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A. Các nước châu Á giành được độc lập.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B. Các nước châu Á gia nhập ASEAN.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C. Các nước châu Á trở thành trung tâm kinh tế, tài chính thế giới.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D. Tất cả các ý trên.</a:t>
            </a:r>
          </a:p>
          <a:p>
            <a:pPr algn="just"/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Câu 2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. Nước châu Á nào đang vươn lên trở thành cường quốc công nghệ phần mềm, công nghệ hạt nhân, công nghệ vũ trụ?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A. Nhật Bản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B. Trung Quốc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C. Ấn Độ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D. Xin-ga-po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1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096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Câu 3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. Tại sao thế kỉ XXI, được dự đoán là “thế kỉ của châu Á”?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A. Châu Á trở thành trung tâm kinh tế, tài chính của thế giới.</a:t>
            </a: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B. Các nước châu Á đạt được sự tăng trưởng nhanh chóng về kinh tế.</a:t>
            </a: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C. Nhiều nước châu Á giành được độc lập.</a:t>
            </a: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D. Các nước châu Á có nền an ninh, chính trị ổn định nhất thế giới.</a:t>
            </a:r>
          </a:p>
          <a:p>
            <a:pPr algn="just">
              <a:spcBef>
                <a:spcPts val="0"/>
              </a:spcBef>
            </a:pPr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Câu </a:t>
            </a:r>
            <a:r>
              <a:rPr lang="vi-VN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4.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Ý nào dưới đây không phải ý nghĩa lịch sử của sự ra đời nước Cộng hòa Nhân dân Trung Hoa?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A. Kết thúc ách nô dịch hơn 100 năm của đế quốc và hàng nghìn năm của chế độ phong kiến.</a:t>
            </a: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B. Đưa Trung Quốc bước vào kỉ nguyên độc lập, tự do.</a:t>
            </a: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C. Hệ thống XHCN được nối liền từ châu Âu sang châu Á.</a:t>
            </a: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D. Đưa Trung Quốc trở thành cường quốc kinh tế thế giới.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9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algn="just"/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Câu </a:t>
            </a:r>
            <a:r>
              <a:rPr lang="vi-VN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5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.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Trung ương Đảng Cộng sản Trung Quốc đề ra đường lối cải cách – mở cửa khi nào?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A. Năm 1950.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B. Năm 1959.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C. Năm 1978.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D. Năm 1979.</a:t>
            </a:r>
          </a:p>
          <a:p>
            <a:pPr algn="just"/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Câu 6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.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Đường lối đổi mới trong chủ trương xây dựng chủ nghĩa xã hội đặc sắc Trung Quốc có đặc điểm gì?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A. Lấy cải tổ chính trị làm trọng tâm.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B. Lấy phát triển kinh tế làm trọng tâm.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C. Lấy phát triển kinh tế, chính trị làm trọng tâm.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D. Lấy phát triển văn hóa làm trọng tâm.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1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Quan sát lược đồ hình 9, kể tên các nước Đông Nam Á giành độc lập sau 1945?</a:t>
            </a:r>
          </a:p>
          <a:p>
            <a:pPr marL="0" indent="0"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xít Nhật đầu hàng, nhân dân các nước Đông Nam Á giành độc lập: In-đô-nê-xi-a, Việt Nam, Lào (1945), Phi-líp-pin (1946), Miến Điện (1948), Mã Lai (1957);</a:t>
            </a:r>
          </a:p>
          <a:p>
            <a:pPr marL="0" indent="0"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Đến giữa những năm 50 thế kỉ XX, hầu hết các nước Đông Nam Á giành độc lập và thời gian này các nước Đông Nam Á phân hóa đường lối đối ngoại.</a:t>
            </a:r>
          </a:p>
          <a:p>
            <a:pPr marL="0" indent="0"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CỦA TỔ CHỨC ASEAN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Hoàn cảnh ra đời và mục tiêu của tổ chức ASEAN là gì?</a:t>
            </a:r>
          </a:p>
          <a:p>
            <a:pPr marL="0" indent="0"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Hoàn cảnh ra đời: Do yêu cầu phát triển kinh tế-XH và hợp tác → Hiệp hội các nước Đông Nam Á (ASEAN) thành lập 8-8-1967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6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Mục tiêu: phát triển kinh tế-văn hóa, hợp tác chung, duy trì hòa bình, an ninnh khu vực.</a:t>
            </a:r>
          </a:p>
          <a:p>
            <a:pPr marL="0" indent="0">
              <a:buNone/>
            </a:pP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Đến thập niên 70 thế kỉ XX, kinh tế các nước ASEAN có chuyển biến gì?</a:t>
            </a:r>
          </a:p>
          <a:p>
            <a:pPr marL="0" indent="0">
              <a:buNone/>
            </a:pPr>
            <a:r>
              <a:rPr lang="vi-V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(Xin-ga-po tăng 12% /năm, là «con rồng» kinh tế châu Á; Ma-lai-xi-a tăng 6,3% / năm; Thái Lan tăng trưởng 11,4% / năm)</a:t>
            </a:r>
          </a:p>
          <a:p>
            <a:pPr marL="0" indent="0"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 tế: Thập niên 70 thế kỉ XX, kinh tế một số nước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ASEAN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trưởng cao.</a:t>
            </a:r>
          </a:p>
          <a:p>
            <a:pPr marL="0" indent="0">
              <a:buNone/>
            </a:pP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4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Từ năm 1984, các</a:t>
            </a:r>
          </a:p>
          <a:p>
            <a:pPr marL="0" indent="0"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 ASEAN mở rộng kết </a:t>
            </a:r>
          </a:p>
          <a:p>
            <a:pPr marL="0" indent="0"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ạp thêm các thành viên </a:t>
            </a:r>
          </a:p>
          <a:p>
            <a:pPr marL="0" indent="0"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 thế nào?</a:t>
            </a:r>
          </a:p>
          <a:p>
            <a:pPr marL="0" indent="0">
              <a:buNone/>
            </a:pP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10. Hội Nghị cấp cao 10 nước ASEAN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124200"/>
            <a:ext cx="4267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90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Năm 1984 kết nạp Bru-nây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1995 kết nạp Việt 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Năm 1997 kết nạp Lào và Mi-an-ma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Năm 1999 kết nạp Cam-pu-chia → nâng số thành viên lên 10 nước.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THỰC HÀNH SỬ 9 – BÀI 5</a:t>
            </a:r>
          </a:p>
          <a:p>
            <a:pPr algn="just"/>
            <a:r>
              <a:rPr lang="vi-VN" sz="2400" b="1" i="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Câu 1</a:t>
            </a:r>
            <a:r>
              <a:rPr lang="vi-VN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. Trước Chiến tranh thế giới thứ hai, nước Đông Nam Á nào không trở thành thuộc địa của thực dân phương Tây?</a:t>
            </a:r>
            <a:endParaRPr lang="vi-VN" sz="24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A. Phi-lip-pin.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B. Thái Lan.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C. Ma-lai-xi-a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D. Mi-an-ma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5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2400" b="1" i="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Câu 2</a:t>
            </a:r>
            <a:r>
              <a:rPr lang="vi-VN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. Tình hình Đông Nam Á giữa những năm 50 của thế kỉ XX như thế nào?</a:t>
            </a:r>
            <a:endParaRPr lang="vi-VN" sz="24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A. Chiến tranh ác liệt.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B. Ngày càng phát triển phồn thịnh.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C. Ngày càng trở nên căng thẳng.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D. Ổn định và phát triển.</a:t>
            </a:r>
          </a:p>
          <a:p>
            <a:pPr algn="just"/>
            <a:r>
              <a:rPr lang="vi-VN" sz="2400" b="1" i="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Câu 3</a:t>
            </a:r>
            <a:r>
              <a:rPr lang="vi-VN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. Vì sao những năm 50 của thế kỉ XX, tình hình ĐNA ngày càng trở nên căng thẳng?</a:t>
            </a:r>
            <a:endParaRPr lang="vi-VN" sz="24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A. Mĩ, Anh, Nhật thiết lập khối quân sự Đông Nam Á (SEATO).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B. Mĩ thực hiện chiến lược toàn cầu.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C. Mĩ biến Thái Lan thành căn cư quân sự.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D. Mĩ tiến hành chiến tranh xâm lược Việt Nam và mở rộng chiến tranh sang Lào, Cam-pu-chia.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3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2400" b="1" i="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Câu 4</a:t>
            </a:r>
            <a:r>
              <a:rPr lang="vi-VN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. Những nước Đông Nam Á nào tham gia khối SEATO?</a:t>
            </a:r>
            <a:endParaRPr lang="vi-VN" sz="24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A. Phi-lip-pin, Xin-ga-po.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B. Thái Lan, Phi-lip-pin.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C. In-đô-nê-xi-a, Ma-lai-xi-a.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D. Miến Điện, Thái Lan.</a:t>
            </a:r>
          </a:p>
          <a:p>
            <a:pPr algn="just"/>
            <a:r>
              <a:rPr lang="vi-VN" sz="2400" b="1" i="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Câu 5</a:t>
            </a:r>
            <a:r>
              <a:rPr lang="vi-VN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. Các quốc gia Đông Nam Á tham gia sáng lập ASEAN là:</a:t>
            </a:r>
            <a:endParaRPr lang="vi-VN" sz="24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A. Thái Lan, Mi-an-ma, Ma-lai-xi-a, Xin-ga-po, Phi-lip-pin.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B. Thái Lan, Bru-nây, Ma-lai-xi-a, Xin-ga-po, Phi-lip-pin.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C. Thái Lan, In-đô-nê-xi-a, Ma-lai-xi-a, Xin-ga-po, Phi-lip-pin.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D. Thái Lan, Cam-pu-chia, Ma-lai-xi-a, Xin-ga-po, Phi-lip-pin.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2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vi-VN" sz="2400" b="1" i="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Câu 6</a:t>
            </a:r>
            <a:r>
              <a:rPr lang="vi-VN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/>
              </a:rPr>
              <a:t>. Bước vào những năm 90 của thế kỉ XX, ASEAN chuyển trọng tâm sang hợp tác về:</a:t>
            </a:r>
            <a:endParaRPr lang="vi-VN" sz="24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A. kinh tế.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B. văn hóa.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C. chính trị.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 Sans"/>
              </a:rPr>
              <a:t>D. khoa học – kĩ thuật.</a:t>
            </a:r>
          </a:p>
          <a:p>
            <a:pPr marL="0" indent="0" algn="ctr">
              <a:buNone/>
            </a:pP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________________</a:t>
            </a:r>
          </a:p>
          <a:p>
            <a:pPr marL="0" indent="0" algn="ctr">
              <a:buNone/>
            </a:pPr>
            <a:endParaRPr lang="vi-VN" sz="24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5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5867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vi-VN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200" b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2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2200" b="1" u="sng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CHÂU PHI</a:t>
            </a:r>
            <a:r>
              <a:rPr 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2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lvl="0" indent="0">
              <a:buNone/>
            </a:pPr>
            <a:r>
              <a:rPr lang="en-US" sz="22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200" b="1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en-US" sz="2200" b="1" i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200" b="1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-Diện tích: 30,3 triệu km</a:t>
            </a:r>
            <a:r>
              <a:rPr lang="vi-VN" sz="1600" b="1" i="1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-Dân số: 838 triệu người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(năm 2002)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-Đặc biệt: Vị trí địa lí-Bắc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 biển Địa Trung Hải, 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Đông-Nam-Tây giáp biển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Dương và Đại Tây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Dương; có kênh đào Xuy-ê 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thương Ấn Độ</a:t>
            </a:r>
          </a:p>
          <a:p>
            <a:pPr marL="0" lvl="0" indent="0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và Địa Trung Hải; </a:t>
            </a:r>
          </a:p>
          <a:p>
            <a:pPr marL="0" lvl="0" indent="0">
              <a:buNone/>
            </a:pPr>
            <a:r>
              <a:rPr lang="vi-VN" sz="16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nguyên phong phú, nhất là </a:t>
            </a:r>
          </a:p>
          <a:p>
            <a:pPr marL="0" lvl="0" indent="0">
              <a:buNone/>
            </a:pPr>
            <a:r>
              <a:rPr lang="vi-VN" sz="16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cương.</a:t>
            </a:r>
          </a:p>
          <a:p>
            <a:pPr marL="0" lvl="0" indent="0">
              <a:buNone/>
            </a:pPr>
            <a:endParaRPr lang="vi-VN" sz="1600" b="1" i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vi-VN" sz="1600" b="1" i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vi-VN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Hình 12. Lược đồ các nước châu Phi sau 1945</a:t>
            </a:r>
            <a:endParaRPr lang="vi-VN" sz="1600" b="1" i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vi-VN" sz="1600" b="1" i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200" b="1" i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5815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0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Sau Chiến tranh thế giới thứ hai, tình hình các nước Phi như thế nào?</a:t>
            </a:r>
          </a:p>
          <a:p>
            <a:pPr marL="0" indent="0"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GPDT phát triển, sớm nhất là ở Bắc Phi và nhiều nước giành được độc lập: Ai Cập (1953), An-giê-ri (1962) → năm 1960 có 17 nước châu Phi giành độc lập;</a:t>
            </a:r>
          </a:p>
          <a:p>
            <a:pPr marL="0" indent="0"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khi độc lập, các nước xây dựng phát triển kinh tế-XH, nhưng còn nhiều khó khăn.</a:t>
            </a:r>
          </a:p>
          <a:p>
            <a:pPr marL="0" indent="0">
              <a:buNone/>
            </a:pP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HÒA NAM PHI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-Vị trí địa lí: cực Nam của châu Phi</a:t>
            </a:r>
          </a:p>
          <a:p>
            <a:pPr marL="0" indent="0">
              <a:buNone/>
            </a:pPr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-Diện tích: 1,2 triệu km</a:t>
            </a:r>
            <a:r>
              <a:rPr lang="vi-VN" sz="1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vi-V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số: 43,6 triệu người (2002), có 75,2% da đen, 13,6% da trắng, 11,2% da màu</a:t>
            </a:r>
          </a:p>
          <a:p>
            <a:pPr marL="0" indent="0">
              <a:buNone/>
            </a:pPr>
            <a:r>
              <a:rPr lang="vi-V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thuộc địa của Hà Lan, Anh. Năm 1961 lập nước CH Nam Phi.</a:t>
            </a:r>
          </a:p>
          <a:p>
            <a:pPr marL="0" indent="0">
              <a:buNone/>
            </a:pPr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quốc gia chịu sự cai trị với hơn 70 đạo luật Phân biệt chủng tộc (A-pác-thai) hơn 3 thế kỉ.</a:t>
            </a:r>
          </a:p>
          <a:p>
            <a:pPr marL="0" indent="0">
              <a:buNone/>
            </a:pP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Nhân dân Cộng hòa Nam Phi đấu tranh chống chế độ phân biệt chủng tộc (A-pác-thai) như thế nào?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8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1609</Words>
  <Application>Microsoft Office PowerPoint</Application>
  <PresentationFormat>On-screen Show (4:3)</PresentationFormat>
  <Paragraphs>187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2021-10-19T03:42:45Z</dcterms:created>
  <dcterms:modified xsi:type="dcterms:W3CDTF">2021-10-22T05:21:09Z</dcterms:modified>
</cp:coreProperties>
</file>